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456" r:id="rId6"/>
    <p:sldId id="394" r:id="rId7"/>
    <p:sldId id="457" r:id="rId8"/>
    <p:sldId id="458" r:id="rId9"/>
  </p:sldIdLst>
  <p:sldSz cx="9144000" cy="6858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dro Costa" initials="PC" lastIdx="2" clrIdx="0">
    <p:extLst>
      <p:ext uri="{19B8F6BF-5375-455C-9EA6-DF929625EA0E}">
        <p15:presenceInfo xmlns:p15="http://schemas.microsoft.com/office/powerpoint/2012/main" userId="S-1-5-21-2677264539-3563455944-3608814407-1147" providerId="AD"/>
      </p:ext>
    </p:extLst>
  </p:cmAuthor>
  <p:cmAuthor id="2" name="Elsa Agua" initials="ElsAgua" lastIdx="1" clrIdx="1">
    <p:extLst>
      <p:ext uri="{19B8F6BF-5375-455C-9EA6-DF929625EA0E}">
        <p15:presenceInfo xmlns:p15="http://schemas.microsoft.com/office/powerpoint/2012/main" userId="Elsa Agu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9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92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06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23BA0B-3FD7-41D1-BE4F-1830F19808C1}" type="datetimeFigureOut">
              <a:rPr lang="pt-PT" smtClean="0"/>
              <a:t>28/02/2019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668E7E-2EBA-4229-B51F-C977DD12DD8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4009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174C36-A371-44B5-9BBD-581DE3CD0454}" type="datetimeFigureOut">
              <a:rPr lang="pt-PT" smtClean="0"/>
              <a:t>28/02/2019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5E3208-988F-4EAA-AA9A-FB46DF60CB6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09041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3208-988F-4EAA-AA9A-FB46DF60CB6D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0756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3208-988F-4EAA-AA9A-FB46DF60CB6D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4606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3208-988F-4EAA-AA9A-FB46DF60CB6D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805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3208-988F-4EAA-AA9A-FB46DF60CB6D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1992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3208-988F-4EAA-AA9A-FB46DF60CB6D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5171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1" y="1644242"/>
            <a:ext cx="7886700" cy="4420998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dirty="0" smtClean="0"/>
              <a:t>Faça clique para editar o estilo</a:t>
            </a:r>
            <a:endParaRPr lang="en-US" dirty="0"/>
          </a:p>
        </p:txBody>
      </p:sp>
      <p:sp>
        <p:nvSpPr>
          <p:cNvPr id="2" name="Retângulo 1"/>
          <p:cNvSpPr/>
          <p:nvPr userDrawn="1"/>
        </p:nvSpPr>
        <p:spPr>
          <a:xfrm>
            <a:off x="0" y="-1"/>
            <a:ext cx="9144000" cy="771787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071" y="96995"/>
            <a:ext cx="2024280" cy="577793"/>
          </a:xfrm>
          <a:prstGeom prst="rect">
            <a:avLst/>
          </a:prstGeom>
        </p:spPr>
      </p:pic>
      <p:sp>
        <p:nvSpPr>
          <p:cNvPr id="6" name="Retângulo 5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8778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7426"/>
            <a:ext cx="3111475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dirty="0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987426"/>
            <a:ext cx="4799409" cy="50358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2164359"/>
            <a:ext cx="3111475" cy="38589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dirty="0" smtClean="0"/>
              <a:t>Clique para editar os estilos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74859" y="6491041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36265" y="6491041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5265" y="6491041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1" name="Retângulo 10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3" name="Conexão reta 12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445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7426"/>
            <a:ext cx="3111475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dirty="0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987426"/>
            <a:ext cx="4799409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2155970"/>
            <a:ext cx="3111475" cy="37130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6491043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043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043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1" name="Retângulo 10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3" name="Conexão reta 12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829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322796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22796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22796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0" name="Retângulo 9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2" name="Conexão reta 11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613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872455"/>
            <a:ext cx="2143125" cy="5304508"/>
          </a:xfrm>
        </p:spPr>
        <p:txBody>
          <a:bodyPr vert="eaVert"/>
          <a:lstStyle/>
          <a:p>
            <a:r>
              <a:rPr lang="pt-PT" dirty="0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7544" y="872455"/>
            <a:ext cx="5911497" cy="530450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322796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22796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22796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0" name="Retângulo 9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2" name="Conexão reta 11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923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 dirty="0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491041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041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041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0" name="Retângulo 9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2" name="Conexão reta 11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814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 dirty="0" smtClean="0"/>
              <a:t>Clique para editar o estilo</a:t>
            </a:r>
            <a:endParaRPr lang="pt-PT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491041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041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041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9" name="Retângulo 8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1" name="Conexão reta 10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996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491041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041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041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9" name="Retângulo 8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1" name="Conexão reta 10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223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46341"/>
            <a:ext cx="8219256" cy="62239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PT" dirty="0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70746"/>
            <a:ext cx="8219256" cy="421890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491041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041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041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0" name="Retângulo 9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2" name="Conexão reta 11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117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2217323"/>
            <a:ext cx="4047306" cy="3959639"/>
          </a:xfrm>
        </p:spPr>
        <p:txBody>
          <a:bodyPr/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17323"/>
            <a:ext cx="4057650" cy="3959640"/>
          </a:xfrm>
        </p:spPr>
        <p:txBody>
          <a:bodyPr/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6491045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045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045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1" name="Retângulo 10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3" name="Conexão reta 12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132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8899"/>
            <a:ext cx="8219256" cy="851790"/>
          </a:xfrm>
        </p:spPr>
        <p:txBody>
          <a:bodyPr/>
          <a:lstStyle/>
          <a:p>
            <a:r>
              <a:rPr lang="pt-PT" dirty="0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87523"/>
            <a:ext cx="4030638" cy="6175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dirty="0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701909"/>
            <a:ext cx="4030638" cy="3487754"/>
          </a:xfrm>
        </p:spPr>
        <p:txBody>
          <a:bodyPr/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887523"/>
            <a:ext cx="4057650" cy="6175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dirty="0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701909"/>
            <a:ext cx="4057650" cy="3487754"/>
          </a:xfrm>
        </p:spPr>
        <p:txBody>
          <a:bodyPr/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6491042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91042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91042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3" name="Retângulo 12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5" name="Conexão reta 14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9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491042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042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042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9" name="Retângulo 8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1" name="Conexão reta 10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722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491041"/>
            <a:ext cx="2218506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PT" smtClean="0"/>
              <a:t>18-01-2019</a:t>
            </a:r>
            <a:endParaRPr lang="pt-P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1041"/>
            <a:ext cx="308610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PT" dirty="0" smtClean="0"/>
              <a:t>ERSE - Entidade Reguladora dos Serviços Energéticos</a:t>
            </a:r>
            <a:endParaRPr lang="pt-P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1041"/>
            <a:ext cx="2228850" cy="254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C6699BCF-D366-42DF-93F6-A4A9740904A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8" name="Retângulo 7"/>
          <p:cNvSpPr/>
          <p:nvPr userDrawn="1"/>
        </p:nvSpPr>
        <p:spPr>
          <a:xfrm>
            <a:off x="0" y="6749757"/>
            <a:ext cx="9144000" cy="116632"/>
          </a:xfrm>
          <a:prstGeom prst="rect">
            <a:avLst/>
          </a:prstGeom>
          <a:solidFill>
            <a:srgbClr val="E29D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67" y="244460"/>
            <a:ext cx="414485" cy="395005"/>
          </a:xfrm>
          <a:prstGeom prst="rect">
            <a:avLst/>
          </a:prstGeom>
        </p:spPr>
      </p:pic>
      <p:cxnSp>
        <p:nvCxnSpPr>
          <p:cNvPr id="10" name="Conexão reta 9"/>
          <p:cNvCxnSpPr/>
          <p:nvPr userDrawn="1"/>
        </p:nvCxnSpPr>
        <p:spPr>
          <a:xfrm>
            <a:off x="467544" y="701085"/>
            <a:ext cx="8219256" cy="0"/>
          </a:xfrm>
          <a:prstGeom prst="line">
            <a:avLst/>
          </a:prstGeom>
          <a:ln>
            <a:solidFill>
              <a:srgbClr val="E29D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857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981512"/>
            <a:ext cx="8219256" cy="109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252667"/>
            <a:ext cx="8219256" cy="392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 smtClean="0"/>
              <a:t>Clique para editar os estilos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1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 idx="4294967295"/>
          </p:nvPr>
        </p:nvSpPr>
        <p:spPr>
          <a:xfrm>
            <a:off x="700548" y="1867156"/>
            <a:ext cx="7728155" cy="2085411"/>
          </a:xfrm>
        </p:spPr>
        <p:txBody>
          <a:bodyPr>
            <a:normAutofit/>
          </a:bodyPr>
          <a:lstStyle/>
          <a:p>
            <a:pPr algn="ctr"/>
            <a:r>
              <a:rPr lang="pt-PT" sz="2800" dirty="0" smtClean="0"/>
              <a:t>Seminário Internacional sobre Bolsas de Energia</a:t>
            </a:r>
            <a:endParaRPr lang="pt-PT" sz="2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28651" y="4336025"/>
            <a:ext cx="7886700" cy="1983660"/>
          </a:xfrm>
        </p:spPr>
        <p:txBody>
          <a:bodyPr>
            <a:normAutofit/>
          </a:bodyPr>
          <a:lstStyle/>
          <a:p>
            <a:r>
              <a:rPr lang="pt-PT" dirty="0" smtClean="0"/>
              <a:t>Estruturação financeira dos mercados de energia e a experiência ibérica</a:t>
            </a:r>
            <a:endParaRPr lang="pt-PT" dirty="0"/>
          </a:p>
          <a:p>
            <a:endParaRPr lang="pt-PT" dirty="0" smtClean="0"/>
          </a:p>
          <a:p>
            <a:r>
              <a:rPr lang="pt-PT" dirty="0" smtClean="0"/>
              <a:t>1 de março de 2019</a:t>
            </a:r>
          </a:p>
        </p:txBody>
      </p:sp>
    </p:spTree>
    <p:extLst>
      <p:ext uri="{BB962C8B-B14F-4D97-AF65-F5344CB8AC3E}">
        <p14:creationId xmlns:p14="http://schemas.microsoft.com/office/powerpoint/2010/main" val="246493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1116"/>
            <a:ext cx="8219256" cy="538316"/>
          </a:xfrm>
        </p:spPr>
        <p:txBody>
          <a:bodyPr>
            <a:noAutofit/>
          </a:bodyPr>
          <a:lstStyle/>
          <a:p>
            <a:r>
              <a:rPr lang="pt-PT" sz="2000" b="1" dirty="0"/>
              <a:t>Estruturação financeira dos mercados de energia e a experiência ibérica</a:t>
            </a:r>
            <a:endParaRPr lang="pt-PT" sz="2000" b="1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ERSE - Entidade Reguladora dos Serviços Energéticos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699BCF-D366-42DF-93F6-A4A9740904A7}" type="slidenum">
              <a:rPr lang="pt-PT" smtClean="0"/>
              <a:pPr/>
              <a:t>2</a:t>
            </a:fld>
            <a:endParaRPr lang="pt-PT" dirty="0"/>
          </a:p>
        </p:txBody>
      </p:sp>
      <p:sp>
        <p:nvSpPr>
          <p:cNvPr id="7" name="Marcador de Posição da Data 5"/>
          <p:cNvSpPr>
            <a:spLocks noGrp="1"/>
          </p:cNvSpPr>
          <p:nvPr>
            <p:ph type="dt" sz="half" idx="2"/>
          </p:nvPr>
        </p:nvSpPr>
        <p:spPr>
          <a:xfrm>
            <a:off x="467544" y="6491041"/>
            <a:ext cx="2218506" cy="254174"/>
          </a:xfrm>
        </p:spPr>
        <p:txBody>
          <a:bodyPr/>
          <a:lstStyle/>
          <a:p>
            <a:r>
              <a:rPr lang="pt-PT" dirty="0" smtClean="0"/>
              <a:t>22-02-2019</a:t>
            </a:r>
            <a:endParaRPr lang="pt-PT" dirty="0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67544" y="981512"/>
            <a:ext cx="8219256" cy="1098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i="1" dirty="0" smtClean="0"/>
              <a:t>Do risco financeiro dos mercados (bolsas) ao risco dos agentes</a:t>
            </a:r>
            <a:endParaRPr lang="pt-PT" sz="3200" i="1" dirty="0"/>
          </a:p>
        </p:txBody>
      </p:sp>
      <p:sp>
        <p:nvSpPr>
          <p:cNvPr id="10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2252667"/>
            <a:ext cx="8219256" cy="3924296"/>
          </a:xfrm>
        </p:spPr>
        <p:txBody>
          <a:bodyPr>
            <a:normAutofit/>
          </a:bodyPr>
          <a:lstStyle/>
          <a:p>
            <a:pPr marL="514350" lvl="1" indent="-514350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pt-PT" sz="2800" dirty="0" smtClean="0"/>
              <a:t>Mercados a prazo</a:t>
            </a:r>
            <a:endParaRPr lang="pt-PT" sz="2800" dirty="0"/>
          </a:p>
          <a:p>
            <a:pPr marL="514350" lvl="1" indent="-514350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pt-PT" sz="2800" dirty="0" smtClean="0"/>
              <a:t>Mercado à vista</a:t>
            </a:r>
            <a:endParaRPr lang="pt-PT" sz="2800" dirty="0" smtClean="0"/>
          </a:p>
          <a:p>
            <a:pPr marL="514350" lvl="1" indent="-514350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pt-PT" sz="2800" dirty="0" smtClean="0"/>
              <a:t>Riscos e garantias sistémicas</a:t>
            </a:r>
            <a:endParaRPr lang="pt-PT" sz="2800" dirty="0"/>
          </a:p>
        </p:txBody>
      </p:sp>
    </p:spTree>
    <p:extLst>
      <p:ext uri="{BB962C8B-B14F-4D97-AF65-F5344CB8AC3E}">
        <p14:creationId xmlns:p14="http://schemas.microsoft.com/office/powerpoint/2010/main" val="6475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1116"/>
            <a:ext cx="8219256" cy="538316"/>
          </a:xfrm>
        </p:spPr>
        <p:txBody>
          <a:bodyPr>
            <a:noAutofit/>
          </a:bodyPr>
          <a:lstStyle/>
          <a:p>
            <a:r>
              <a:rPr lang="pt-PT" sz="2000" b="1" dirty="0"/>
              <a:t>Estruturação financeira dos mercados de energia e a experiência ibérica</a:t>
            </a:r>
            <a:endParaRPr lang="pt-PT" sz="2000" b="1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ERSE - Entidade Reguladora dos Serviços Energéticos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699BCF-D366-42DF-93F6-A4A9740904A7}" type="slidenum">
              <a:rPr lang="pt-PT" smtClean="0"/>
              <a:pPr/>
              <a:t>3</a:t>
            </a:fld>
            <a:endParaRPr lang="pt-PT" dirty="0"/>
          </a:p>
        </p:txBody>
      </p:sp>
      <p:sp>
        <p:nvSpPr>
          <p:cNvPr id="7" name="Marcador de Posição da Data 5"/>
          <p:cNvSpPr>
            <a:spLocks noGrp="1"/>
          </p:cNvSpPr>
          <p:nvPr>
            <p:ph type="dt" sz="half" idx="2"/>
          </p:nvPr>
        </p:nvSpPr>
        <p:spPr>
          <a:xfrm>
            <a:off x="467544" y="6491041"/>
            <a:ext cx="2218506" cy="254174"/>
          </a:xfrm>
        </p:spPr>
        <p:txBody>
          <a:bodyPr/>
          <a:lstStyle/>
          <a:p>
            <a:r>
              <a:rPr lang="pt-PT" dirty="0" smtClean="0"/>
              <a:t>22-02-2019</a:t>
            </a:r>
            <a:endParaRPr lang="pt-PT" dirty="0"/>
          </a:p>
        </p:txBody>
      </p:sp>
      <p:sp>
        <p:nvSpPr>
          <p:cNvPr id="8" name="Marcador de Posição de Conteúdo 2"/>
          <p:cNvSpPr>
            <a:spLocks noGrp="1"/>
          </p:cNvSpPr>
          <p:nvPr>
            <p:ph idx="1"/>
          </p:nvPr>
        </p:nvSpPr>
        <p:spPr>
          <a:xfrm>
            <a:off x="467543" y="1069258"/>
            <a:ext cx="8469979" cy="530941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PT" sz="2000" b="1" dirty="0" smtClean="0">
                <a:solidFill>
                  <a:srgbClr val="E29D25"/>
                </a:solidFill>
              </a:rPr>
              <a:t>Mercados a prazo – bolsas para cobertura de riscos</a:t>
            </a:r>
            <a:endParaRPr lang="pt-PT" sz="2000" b="1" dirty="0">
              <a:solidFill>
                <a:srgbClr val="E29D25"/>
              </a:solidFill>
            </a:endParaRP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Regulamentação e obrigações que incidem sobre os operadores de mercado a prazo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Custos de </a:t>
            </a:r>
            <a:r>
              <a:rPr lang="en-US" sz="2000" i="1" dirty="0" smtClean="0"/>
              <a:t>compliance</a:t>
            </a:r>
            <a:r>
              <a:rPr lang="en-US" sz="2000" dirty="0" smtClean="0"/>
              <a:t> e </a:t>
            </a:r>
            <a:r>
              <a:rPr lang="pt-PT" sz="2000" dirty="0" smtClean="0"/>
              <a:t>potencial impacte na liquidez</a:t>
            </a:r>
            <a:endParaRPr lang="pt-PT" sz="2000" dirty="0" smtClean="0"/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Complexidade percebida do funcionamento do mercado para cobertura de riscos a prazo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Necessidade de articulação de, pelo menos, dois domínios regulatórios: regulação da energia vs. regulação dos mercados financeiros</a:t>
            </a:r>
            <a:endParaRPr lang="pt-PT" sz="2000" dirty="0" smtClean="0"/>
          </a:p>
        </p:txBody>
      </p:sp>
    </p:spTree>
    <p:extLst>
      <p:ext uri="{BB962C8B-B14F-4D97-AF65-F5344CB8AC3E}">
        <p14:creationId xmlns:p14="http://schemas.microsoft.com/office/powerpoint/2010/main" val="328662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1116"/>
            <a:ext cx="8219256" cy="538316"/>
          </a:xfrm>
        </p:spPr>
        <p:txBody>
          <a:bodyPr>
            <a:noAutofit/>
          </a:bodyPr>
          <a:lstStyle/>
          <a:p>
            <a:r>
              <a:rPr lang="pt-PT" sz="2000" b="1" dirty="0"/>
              <a:t>Estruturação financeira dos mercados de energia e a experiência ibérica</a:t>
            </a:r>
            <a:endParaRPr lang="pt-PT" sz="2000" b="1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ERSE - Entidade Reguladora dos Serviços Energéticos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699BCF-D366-42DF-93F6-A4A9740904A7}" type="slidenum">
              <a:rPr lang="pt-PT" smtClean="0"/>
              <a:pPr/>
              <a:t>4</a:t>
            </a:fld>
            <a:endParaRPr lang="pt-PT" dirty="0"/>
          </a:p>
        </p:txBody>
      </p:sp>
      <p:sp>
        <p:nvSpPr>
          <p:cNvPr id="7" name="Marcador de Posição da Data 5"/>
          <p:cNvSpPr>
            <a:spLocks noGrp="1"/>
          </p:cNvSpPr>
          <p:nvPr>
            <p:ph type="dt" sz="half" idx="2"/>
          </p:nvPr>
        </p:nvSpPr>
        <p:spPr>
          <a:xfrm>
            <a:off x="467544" y="6491041"/>
            <a:ext cx="2218506" cy="254174"/>
          </a:xfrm>
        </p:spPr>
        <p:txBody>
          <a:bodyPr/>
          <a:lstStyle/>
          <a:p>
            <a:r>
              <a:rPr lang="pt-PT" dirty="0" smtClean="0"/>
              <a:t>22-02-2019</a:t>
            </a:r>
            <a:endParaRPr lang="pt-PT" dirty="0"/>
          </a:p>
        </p:txBody>
      </p:sp>
      <p:sp>
        <p:nvSpPr>
          <p:cNvPr id="8" name="Marcador de Posição de Conteúdo 2"/>
          <p:cNvSpPr>
            <a:spLocks noGrp="1"/>
          </p:cNvSpPr>
          <p:nvPr>
            <p:ph idx="1"/>
          </p:nvPr>
        </p:nvSpPr>
        <p:spPr>
          <a:xfrm>
            <a:off x="467543" y="1069258"/>
            <a:ext cx="8469979" cy="530941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PT" sz="2000" b="1" dirty="0" smtClean="0">
                <a:solidFill>
                  <a:srgbClr val="E29D25"/>
                </a:solidFill>
              </a:rPr>
              <a:t>Mercado à vista (spot) – bolsa de aprovisionamento de energia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Mercado de aprovisionamento firme – tomada ou venda de energia firme, com garantias integrais na liquidação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Mercado que forma o preço de referência, também para a liquidação de operações a prazo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Mercado acoplado com restantes mercado europeus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Mercado que forma um preço volátil, que implica risco que os agentes têm interesse em cobrir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endParaRPr lang="pt-PT" sz="2000" dirty="0" smtClean="0"/>
          </a:p>
        </p:txBody>
      </p:sp>
    </p:spTree>
    <p:extLst>
      <p:ext uri="{BB962C8B-B14F-4D97-AF65-F5344CB8AC3E}">
        <p14:creationId xmlns:p14="http://schemas.microsoft.com/office/powerpoint/2010/main" val="18015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1116"/>
            <a:ext cx="8219256" cy="538316"/>
          </a:xfrm>
        </p:spPr>
        <p:txBody>
          <a:bodyPr>
            <a:noAutofit/>
          </a:bodyPr>
          <a:lstStyle/>
          <a:p>
            <a:r>
              <a:rPr lang="pt-PT" sz="2000" b="1" dirty="0"/>
              <a:t>Estruturação financeira dos mercados de energia e a experiência ibérica</a:t>
            </a:r>
            <a:endParaRPr lang="pt-PT" sz="2000" b="1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ERSE - Entidade Reguladora dos Serviços Energéticos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6699BCF-D366-42DF-93F6-A4A9740904A7}" type="slidenum">
              <a:rPr lang="pt-PT" smtClean="0"/>
              <a:pPr/>
              <a:t>5</a:t>
            </a:fld>
            <a:endParaRPr lang="pt-PT" dirty="0"/>
          </a:p>
        </p:txBody>
      </p:sp>
      <p:sp>
        <p:nvSpPr>
          <p:cNvPr id="7" name="Marcador de Posição da Data 5"/>
          <p:cNvSpPr>
            <a:spLocks noGrp="1"/>
          </p:cNvSpPr>
          <p:nvPr>
            <p:ph type="dt" sz="half" idx="2"/>
          </p:nvPr>
        </p:nvSpPr>
        <p:spPr>
          <a:xfrm>
            <a:off x="467544" y="6491041"/>
            <a:ext cx="2218506" cy="254174"/>
          </a:xfrm>
        </p:spPr>
        <p:txBody>
          <a:bodyPr/>
          <a:lstStyle/>
          <a:p>
            <a:r>
              <a:rPr lang="pt-PT" dirty="0" smtClean="0"/>
              <a:t>22-02-2019</a:t>
            </a:r>
            <a:endParaRPr lang="pt-PT" dirty="0"/>
          </a:p>
        </p:txBody>
      </p:sp>
      <p:sp>
        <p:nvSpPr>
          <p:cNvPr id="8" name="Marcador de Posição de Conteúdo 2"/>
          <p:cNvSpPr>
            <a:spLocks noGrp="1"/>
          </p:cNvSpPr>
          <p:nvPr>
            <p:ph idx="1"/>
          </p:nvPr>
        </p:nvSpPr>
        <p:spPr>
          <a:xfrm>
            <a:off x="467543" y="1069258"/>
            <a:ext cx="8469979" cy="530941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PT" sz="2000" b="1" dirty="0" smtClean="0">
                <a:solidFill>
                  <a:srgbClr val="E29D25"/>
                </a:solidFill>
              </a:rPr>
              <a:t>Gestão integrada de riscos (e de garantias)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Observável a necessidade de articulação dos mercados a prazo e à vista, também na componente de robustez financeira (que impacta na confiabilidade)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Os agentes de mercado observam, num modelo de separação de atividades, distintas frentes de atuação (com garantias para cada uma delas)</a:t>
            </a:r>
          </a:p>
          <a:p>
            <a:pPr lvl="1" algn="just">
              <a:lnSpc>
                <a:spcPct val="100000"/>
              </a:lnSpc>
              <a:spcBef>
                <a:spcPts val="2400"/>
              </a:spcBef>
            </a:pPr>
            <a:r>
              <a:rPr lang="pt-PT" sz="1600" dirty="0" smtClean="0"/>
              <a:t>Inclui os mercados a prazo e à vista, o acesso às redes e os mercados de balanço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Grau de exigência colocado sobre os agentes de mercado pode condicionar a liquidez e a solidez financeira das estruturas de mercado</a:t>
            </a:r>
          </a:p>
          <a:p>
            <a:pPr algn="just">
              <a:lnSpc>
                <a:spcPct val="100000"/>
              </a:lnSpc>
              <a:spcBef>
                <a:spcPts val="2400"/>
              </a:spcBef>
            </a:pPr>
            <a:r>
              <a:rPr lang="pt-PT" sz="2000" dirty="0" smtClean="0"/>
              <a:t>Necessário endereçar a lógica de gestão mais integrada de riscos e garantias</a:t>
            </a:r>
          </a:p>
          <a:p>
            <a:pPr lvl="1" algn="just">
              <a:lnSpc>
                <a:spcPct val="100000"/>
              </a:lnSpc>
              <a:spcBef>
                <a:spcPts val="2400"/>
              </a:spcBef>
            </a:pPr>
            <a:r>
              <a:rPr lang="pt-PT" sz="1600" dirty="0" smtClean="0"/>
              <a:t>Por exemplo, em Espanha, no setor do gás natural o operador de mercado assume também o papel de gestor integrado de garantias (para o mercado e para a componente de acesso)</a:t>
            </a:r>
            <a:endParaRPr lang="pt-PT" sz="1600" dirty="0" smtClean="0"/>
          </a:p>
        </p:txBody>
      </p:sp>
    </p:spTree>
    <p:extLst>
      <p:ext uri="{BB962C8B-B14F-4D97-AF65-F5344CB8AC3E}">
        <p14:creationId xmlns:p14="http://schemas.microsoft.com/office/powerpoint/2010/main" val="6900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o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ED7D3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1C4F74736F36746A627FAB0C60EE251" ma:contentTypeVersion="0" ma:contentTypeDescription="Criar um novo documento." ma:contentTypeScope="" ma:versionID="fc77664676a3119b06a3b08c9220fec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506b910cc15b996377c43172305fcf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7220A-E6B8-46CD-8009-3562CAC769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70CCAED-9264-4566-BC2A-C33A45CC8FBE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A50DF5F-E72D-4E66-B574-A805D666BF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4832</TotalTime>
  <Words>399</Words>
  <Application>Microsoft Office PowerPoint</Application>
  <PresentationFormat>Apresentação no Ecrã (4:3)</PresentationFormat>
  <Paragraphs>46</Paragraphs>
  <Slides>5</Slides>
  <Notes>5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Seminário Internacional sobre Bolsas de Energia</vt:lpstr>
      <vt:lpstr>Estruturação financeira dos mercados de energia e a experiência ibérica</vt:lpstr>
      <vt:lpstr>Estruturação financeira dos mercados de energia e a experiência ibérica</vt:lpstr>
      <vt:lpstr>Estruturação financeira dos mercados de energia e a experiência ibérica</vt:lpstr>
      <vt:lpstr>Estruturação financeira dos mercados de energia e a experiência ibérica</vt:lpstr>
    </vt:vector>
  </TitlesOfParts>
  <Company>ERSE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Teresa Menezes</dc:creator>
  <cp:lastModifiedBy>USER</cp:lastModifiedBy>
  <cp:revision>292</cp:revision>
  <cp:lastPrinted>2019-03-01T09:38:23Z</cp:lastPrinted>
  <dcterms:created xsi:type="dcterms:W3CDTF">2018-01-09T11:09:28Z</dcterms:created>
  <dcterms:modified xsi:type="dcterms:W3CDTF">2019-03-01T14:00:40Z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0x01010051C4F74736F36746A627FAB0C60EE251</vt:lpwstr>
  </property>
</Properties>
</file>